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sldIdLst>
    <p:sldId id="256" r:id="rId2"/>
    <p:sldId id="257" r:id="rId3"/>
    <p:sldId id="258" r:id="rId4"/>
    <p:sldId id="261" r:id="rId5"/>
    <p:sldId id="263" r:id="rId6"/>
    <p:sldId id="264" r:id="rId7"/>
    <p:sldId id="260" r:id="rId8"/>
    <p:sldId id="259" r:id="rId9"/>
    <p:sldId id="262"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2"/>
    <p:restoredTop sz="94679"/>
  </p:normalViewPr>
  <p:slideViewPr>
    <p:cSldViewPr snapToGrid="0" snapToObjects="1">
      <p:cViewPr varScale="1">
        <p:scale>
          <a:sx n="156" d="100"/>
          <a:sy n="156" d="100"/>
        </p:scale>
        <p:origin x="18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9/3/20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5088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9/3/20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5851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9/3/20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7116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9/3/20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5066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9/3/20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809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848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0742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24215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282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9/3/20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8602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9/3/20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3756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ED291B17-9318-49DB-B28B-6E5994AE9581}" type="datetime1">
              <a:rPr lang="en-US" smtClean="0"/>
              <a:t>9/3/20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5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1762981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faithlife.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www.youtube.com/playlist?list=PLadc9fo1pca8vNbAsDhn4CM9Ug-2eOPc3"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en He poured water into a basin and began to wash His disciples’ feet. – Slide 4">
            <a:extLst>
              <a:ext uri="{FF2B5EF4-FFF2-40B4-BE49-F238E27FC236}">
                <a16:creationId xmlns:a16="http://schemas.microsoft.com/office/drawing/2014/main" id="{5E3EB022-7FC8-6D49-A615-9673B1D36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32" b="5268"/>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E1A7C3-3968-8C48-8CB3-FDA793628B32}"/>
              </a:ext>
            </a:extLst>
          </p:cNvPr>
          <p:cNvSpPr>
            <a:spLocks noGrp="1"/>
          </p:cNvSpPr>
          <p:nvPr>
            <p:ph type="ctrTitle"/>
          </p:nvPr>
        </p:nvSpPr>
        <p:spPr>
          <a:xfrm>
            <a:off x="643466" y="643467"/>
            <a:ext cx="10905059" cy="3330353"/>
          </a:xfrm>
          <a:effectLst>
            <a:outerShdw blurRad="50800" dist="38100" dir="2700000" algn="tl" rotWithShape="0">
              <a:prstClr val="black">
                <a:alpha val="40000"/>
              </a:prstClr>
            </a:outerShdw>
          </a:effectLst>
        </p:spPr>
        <p:txBody>
          <a:bodyPr>
            <a:normAutofit/>
          </a:bodyPr>
          <a:lstStyle/>
          <a:p>
            <a:pPr algn="ctr"/>
            <a:r>
              <a:rPr lang="en-US" sz="4800" dirty="0">
                <a:solidFill>
                  <a:schemeClr val="bg1"/>
                </a:solidFill>
                <a:latin typeface="KG Blank Space Sketch" panose="02000000000000000000" pitchFamily="2" charset="77"/>
                <a:cs typeface="Cavolini" panose="03000502040302020204" pitchFamily="66" charset="0"/>
              </a:rPr>
              <a:t>Jesus Washes Feet</a:t>
            </a:r>
          </a:p>
        </p:txBody>
      </p:sp>
      <p:sp>
        <p:nvSpPr>
          <p:cNvPr id="3" name="Subtitle 2">
            <a:extLst>
              <a:ext uri="{FF2B5EF4-FFF2-40B4-BE49-F238E27FC236}">
                <a16:creationId xmlns:a16="http://schemas.microsoft.com/office/drawing/2014/main" id="{90332EB6-6F5D-1740-AFD7-0A0EBA0AE666}"/>
              </a:ext>
            </a:extLst>
          </p:cNvPr>
          <p:cNvSpPr>
            <a:spLocks noGrp="1"/>
          </p:cNvSpPr>
          <p:nvPr>
            <p:ph type="subTitle" idx="1"/>
          </p:nvPr>
        </p:nvSpPr>
        <p:spPr>
          <a:xfrm>
            <a:off x="643466" y="4133135"/>
            <a:ext cx="10902016" cy="1454510"/>
          </a:xfrm>
          <a:effectLst>
            <a:outerShdw blurRad="50800" dist="38100" dir="2700000" algn="tl" rotWithShape="0">
              <a:prstClr val="black">
                <a:alpha val="40000"/>
              </a:prstClr>
            </a:outerShdw>
          </a:effectLst>
        </p:spPr>
        <p:txBody>
          <a:bodyPr>
            <a:normAutofit/>
          </a:bodyPr>
          <a:lstStyle/>
          <a:p>
            <a:pPr algn="ctr"/>
            <a:endParaRPr lang="en-US" sz="1800" dirty="0">
              <a:solidFill>
                <a:schemeClr val="bg1"/>
              </a:solidFill>
            </a:endParaRPr>
          </a:p>
        </p:txBody>
      </p:sp>
      <p:cxnSp>
        <p:nvCxnSpPr>
          <p:cNvPr id="73" name="Straight Connector 72">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213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69CFD6-DCEC-8949-8EAF-F52238633ACE}"/>
              </a:ext>
            </a:extLst>
          </p:cNvPr>
          <p:cNvSpPr>
            <a:spLocks noGrp="1"/>
          </p:cNvSpPr>
          <p:nvPr>
            <p:ph idx="1"/>
          </p:nvPr>
        </p:nvSpPr>
        <p:spPr>
          <a:xfrm>
            <a:off x="581193" y="1611757"/>
            <a:ext cx="11029615" cy="3634486"/>
          </a:xfrm>
        </p:spPr>
        <p:txBody>
          <a:bodyPr>
            <a:normAutofit/>
          </a:bodyPr>
          <a:lstStyle/>
          <a:p>
            <a:r>
              <a:rPr lang="en-US" sz="2800" dirty="0"/>
              <a:t>Complete the Shake It Up! sheet.</a:t>
            </a:r>
          </a:p>
          <a:p>
            <a:r>
              <a:rPr lang="en-US" sz="2800" dirty="0"/>
              <a:t>Check our </a:t>
            </a:r>
            <a:r>
              <a:rPr lang="en-US" sz="2800" dirty="0" err="1"/>
              <a:t>FaithLife</a:t>
            </a:r>
            <a:r>
              <a:rPr lang="en-US" sz="2800" dirty="0"/>
              <a:t> page everyday for more activities!</a:t>
            </a:r>
          </a:p>
          <a:p>
            <a:pPr lvl="1"/>
            <a:r>
              <a:rPr lang="en-US" sz="2600" dirty="0">
                <a:hlinkClick r:id="rId2"/>
              </a:rPr>
              <a:t>www.faithlife.com</a:t>
            </a:r>
            <a:endParaRPr lang="en-US" sz="2600" dirty="0"/>
          </a:p>
          <a:p>
            <a:pPr lvl="1"/>
            <a:r>
              <a:rPr lang="en-US" sz="2600" dirty="0"/>
              <a:t>First Baptist Church of Walterboro</a:t>
            </a:r>
          </a:p>
          <a:p>
            <a:pPr lvl="1"/>
            <a:r>
              <a:rPr lang="en-US" sz="2600" dirty="0"/>
              <a:t>Direct Link: https://</a:t>
            </a:r>
            <a:r>
              <a:rPr lang="en-US" sz="2600" dirty="0" err="1"/>
              <a:t>faithlife.com</a:t>
            </a:r>
            <a:r>
              <a:rPr lang="en-US" sz="2600" dirty="0"/>
              <a:t>/</a:t>
            </a:r>
            <a:r>
              <a:rPr lang="en-US" sz="2600" dirty="0" err="1"/>
              <a:t>fbc-walterboro-sc</a:t>
            </a:r>
            <a:r>
              <a:rPr lang="en-US" sz="2600" dirty="0"/>
              <a:t>/activity</a:t>
            </a:r>
          </a:p>
        </p:txBody>
      </p:sp>
      <p:sp>
        <p:nvSpPr>
          <p:cNvPr id="4" name="Title 1">
            <a:extLst>
              <a:ext uri="{FF2B5EF4-FFF2-40B4-BE49-F238E27FC236}">
                <a16:creationId xmlns:a16="http://schemas.microsoft.com/office/drawing/2014/main" id="{0727D245-0426-0C4B-8BEC-29542C1EB934}"/>
              </a:ext>
            </a:extLst>
          </p:cNvPr>
          <p:cNvSpPr txBox="1">
            <a:spLocks noGrp="1"/>
          </p:cNvSpPr>
          <p:nvPr>
            <p:ph type="title"/>
          </p:nvPr>
        </p:nvSpPr>
        <p:spPr>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latin typeface="KG Blank Space Sketch" panose="02000000000000000000" pitchFamily="2" charset="77"/>
              </a:rPr>
              <a:t>EXTRAS</a:t>
            </a:r>
          </a:p>
        </p:txBody>
      </p:sp>
    </p:spTree>
    <p:extLst>
      <p:ext uri="{BB962C8B-B14F-4D97-AF65-F5344CB8AC3E}">
        <p14:creationId xmlns:p14="http://schemas.microsoft.com/office/powerpoint/2010/main" val="2760256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660D-0255-3448-811A-ED87B60F7BB4}"/>
              </a:ext>
            </a:extLst>
          </p:cNvPr>
          <p:cNvSpPr>
            <a:spLocks noGrp="1"/>
          </p:cNvSpPr>
          <p:nvPr>
            <p:ph type="title"/>
          </p:nvPr>
        </p:nvSpPr>
        <p:spPr>
          <a:xfrm>
            <a:off x="352592" y="-293529"/>
            <a:ext cx="2305846" cy="3167715"/>
          </a:xfrm>
        </p:spPr>
        <p:txBody>
          <a:bodyPr>
            <a:normAutofit/>
          </a:bodyPr>
          <a:lstStyle/>
          <a:p>
            <a:pPr algn="ctr"/>
            <a:r>
              <a:rPr lang="en-US" sz="4800" dirty="0">
                <a:latin typeface="KG Blank Space Sketch" panose="02000000000000000000" pitchFamily="2" charset="77"/>
              </a:rPr>
              <a:t>Shake </a:t>
            </a:r>
            <a:br>
              <a:rPr lang="en-US" sz="4800" dirty="0">
                <a:latin typeface="KG Blank Space Sketch" panose="02000000000000000000" pitchFamily="2" charset="77"/>
              </a:rPr>
            </a:br>
            <a:r>
              <a:rPr lang="en-US" sz="4800" dirty="0">
                <a:latin typeface="KG Blank Space Sketch" panose="02000000000000000000" pitchFamily="2" charset="77"/>
              </a:rPr>
              <a:t>it </a:t>
            </a:r>
            <a:br>
              <a:rPr lang="en-US" sz="4800" dirty="0">
                <a:latin typeface="KG Blank Space Sketch" panose="02000000000000000000" pitchFamily="2" charset="77"/>
              </a:rPr>
            </a:br>
            <a:r>
              <a:rPr lang="en-US" sz="4800" dirty="0">
                <a:latin typeface="KG Blank Space Sketch" panose="02000000000000000000" pitchFamily="2" charset="77"/>
              </a:rPr>
              <a:t>up!</a:t>
            </a:r>
            <a:endParaRPr lang="en-US" sz="4800" dirty="0"/>
          </a:p>
        </p:txBody>
      </p:sp>
      <p:pic>
        <p:nvPicPr>
          <p:cNvPr id="11" name="Content Placeholder 10" descr="A picture containing text, map&#10;&#10;Description automatically generated">
            <a:extLst>
              <a:ext uri="{FF2B5EF4-FFF2-40B4-BE49-F238E27FC236}">
                <a16:creationId xmlns:a16="http://schemas.microsoft.com/office/drawing/2014/main" id="{70317A35-ABEE-8E48-BC6A-4ED57C7D5F09}"/>
              </a:ext>
            </a:extLst>
          </p:cNvPr>
          <p:cNvPicPr>
            <a:picLocks noGrp="1" noChangeAspect="1"/>
          </p:cNvPicPr>
          <p:nvPr>
            <p:ph idx="1"/>
          </p:nvPr>
        </p:nvPicPr>
        <p:blipFill>
          <a:blip r:embed="rId2"/>
          <a:stretch>
            <a:fillRect/>
          </a:stretch>
        </p:blipFill>
        <p:spPr>
          <a:xfrm>
            <a:off x="2658438" y="967486"/>
            <a:ext cx="4147520" cy="5376164"/>
          </a:xfrm>
        </p:spPr>
      </p:pic>
      <p:pic>
        <p:nvPicPr>
          <p:cNvPr id="13" name="Picture 12" descr="A close up of text on a white background&#10;&#10;Description automatically generated">
            <a:extLst>
              <a:ext uri="{FF2B5EF4-FFF2-40B4-BE49-F238E27FC236}">
                <a16:creationId xmlns:a16="http://schemas.microsoft.com/office/drawing/2014/main" id="{00030BAD-5429-E749-BEDF-2C0DB271862E}"/>
              </a:ext>
            </a:extLst>
          </p:cNvPr>
          <p:cNvPicPr>
            <a:picLocks noChangeAspect="1"/>
          </p:cNvPicPr>
          <p:nvPr/>
        </p:nvPicPr>
        <p:blipFill>
          <a:blip r:embed="rId3"/>
          <a:stretch>
            <a:fillRect/>
          </a:stretch>
        </p:blipFill>
        <p:spPr>
          <a:xfrm>
            <a:off x="7215366" y="657548"/>
            <a:ext cx="4624042" cy="5984054"/>
          </a:xfrm>
          <a:prstGeom prst="rect">
            <a:avLst/>
          </a:prstGeom>
        </p:spPr>
      </p:pic>
    </p:spTree>
    <p:extLst>
      <p:ext uri="{BB962C8B-B14F-4D97-AF65-F5344CB8AC3E}">
        <p14:creationId xmlns:p14="http://schemas.microsoft.com/office/powerpoint/2010/main" val="3533667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5" name="Rectangle 34">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4" name="Content Placeholder 23">
            <a:extLst>
              <a:ext uri="{FF2B5EF4-FFF2-40B4-BE49-F238E27FC236}">
                <a16:creationId xmlns:a16="http://schemas.microsoft.com/office/drawing/2014/main" id="{6D6A2491-5A18-450D-AA09-C0C5C3AE6913}"/>
              </a:ext>
            </a:extLst>
          </p:cNvPr>
          <p:cNvSpPr>
            <a:spLocks noGrp="1"/>
          </p:cNvSpPr>
          <p:nvPr>
            <p:ph idx="1"/>
          </p:nvPr>
        </p:nvSpPr>
        <p:spPr>
          <a:xfrm>
            <a:off x="583226" y="1659914"/>
            <a:ext cx="3429936" cy="3671936"/>
          </a:xfrm>
        </p:spPr>
        <p:txBody>
          <a:bodyPr anchor="t">
            <a:normAutofit/>
          </a:bodyPr>
          <a:lstStyle/>
          <a:p>
            <a:pPr marL="0" indent="0" algn="ctr">
              <a:buNone/>
            </a:pPr>
            <a:r>
              <a:rPr lang="en-US" sz="7200" dirty="0">
                <a:solidFill>
                  <a:srgbClr val="FFFFFF"/>
                </a:solidFill>
                <a:latin typeface="KG Blank Space Sketch" panose="02000000000000000000" pitchFamily="2" charset="77"/>
              </a:rPr>
              <a:t>BIBLE VERSE</a:t>
            </a:r>
          </a:p>
        </p:txBody>
      </p:sp>
      <p:pic>
        <p:nvPicPr>
          <p:cNvPr id="5" name="Content Placeholder 4" descr="A picture containing food&#10;&#10;Description automatically generated">
            <a:extLst>
              <a:ext uri="{FF2B5EF4-FFF2-40B4-BE49-F238E27FC236}">
                <a16:creationId xmlns:a16="http://schemas.microsoft.com/office/drawing/2014/main" id="{67DC1BE0-8770-534B-B226-E66DD43B2204}"/>
              </a:ext>
            </a:extLst>
          </p:cNvPr>
          <p:cNvPicPr>
            <a:picLocks noChangeAspect="1"/>
          </p:cNvPicPr>
          <p:nvPr/>
        </p:nvPicPr>
        <p:blipFill rotWithShape="1">
          <a:blip r:embed="rId2"/>
          <a:srcRect b="124"/>
          <a:stretch/>
        </p:blipFill>
        <p:spPr>
          <a:xfrm>
            <a:off x="4241830" y="601200"/>
            <a:ext cx="7503636" cy="5789365"/>
          </a:xfrm>
          <a:prstGeom prst="rect">
            <a:avLst/>
          </a:prstGeom>
        </p:spPr>
      </p:pic>
    </p:spTree>
    <p:extLst>
      <p:ext uri="{BB962C8B-B14F-4D97-AF65-F5344CB8AC3E}">
        <p14:creationId xmlns:p14="http://schemas.microsoft.com/office/powerpoint/2010/main" val="374863976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BE95-5E73-2F41-A849-A9367ED7E3CB}"/>
              </a:ext>
            </a:extLst>
          </p:cNvPr>
          <p:cNvSpPr>
            <a:spLocks noGrp="1"/>
          </p:cNvSpPr>
          <p:nvPr>
            <p:ph type="title"/>
          </p:nvPr>
        </p:nvSpPr>
        <p:spPr>
          <a:xfrm>
            <a:off x="581192" y="702155"/>
            <a:ext cx="11029616" cy="1040147"/>
          </a:xfrm>
        </p:spPr>
        <p:txBody>
          <a:bodyPr>
            <a:normAutofit/>
          </a:bodyPr>
          <a:lstStyle/>
          <a:p>
            <a:r>
              <a:rPr lang="en-US" sz="4800" dirty="0">
                <a:latin typeface="KG Blank Space Sketch" panose="02000000000000000000" pitchFamily="2" charset="77"/>
              </a:rPr>
              <a:t>Activity #1</a:t>
            </a:r>
          </a:p>
        </p:txBody>
      </p:sp>
      <p:sp>
        <p:nvSpPr>
          <p:cNvPr id="3" name="Content Placeholder 2">
            <a:extLst>
              <a:ext uri="{FF2B5EF4-FFF2-40B4-BE49-F238E27FC236}">
                <a16:creationId xmlns:a16="http://schemas.microsoft.com/office/drawing/2014/main" id="{2D8BA535-2F08-6C4D-ADBA-44E5186847F5}"/>
              </a:ext>
            </a:extLst>
          </p:cNvPr>
          <p:cNvSpPr>
            <a:spLocks noGrp="1"/>
          </p:cNvSpPr>
          <p:nvPr>
            <p:ph idx="1"/>
          </p:nvPr>
        </p:nvSpPr>
        <p:spPr>
          <a:xfrm>
            <a:off x="581192" y="1890876"/>
            <a:ext cx="11421622" cy="4825234"/>
          </a:xfrm>
        </p:spPr>
        <p:txBody>
          <a:bodyPr>
            <a:normAutofit fontScale="92500" lnSpcReduction="20000"/>
          </a:bodyPr>
          <a:lstStyle/>
          <a:p>
            <a:pPr marL="0" indent="0">
              <a:buNone/>
            </a:pPr>
            <a:r>
              <a:rPr lang="en-US" sz="3600" b="1" dirty="0"/>
              <a:t>THE GIGGLE MONSTER </a:t>
            </a:r>
            <a:endParaRPr lang="en-US" sz="3600" dirty="0"/>
          </a:p>
          <a:p>
            <a:pPr marL="0" indent="0">
              <a:buNone/>
            </a:pPr>
            <a:r>
              <a:rPr lang="en-US" sz="2800" b="1" dirty="0"/>
              <a:t>Directions: </a:t>
            </a:r>
            <a:r>
              <a:rPr lang="en-US" sz="2800" dirty="0"/>
              <a:t>The teacher (or parent) is the Giggle Monster and no matter what they say or do, the kids must try not to smile or giggle. If they do, they’ve been caught by the Giggle Monster and must sit down.</a:t>
            </a:r>
          </a:p>
          <a:p>
            <a:r>
              <a:rPr lang="en-US" sz="2800" dirty="0"/>
              <a:t>Teacher/Parent: begin making silly faces and noises or do silly things to make the kids smile or laugh. When someone laughs, they’ve been caught by the Giggle Monster and must sit down. In order to escape, they must answer the question below. After answering, they become the Giggle Monster. </a:t>
            </a:r>
          </a:p>
          <a:p>
            <a:pPr marL="0" indent="0">
              <a:buNone/>
            </a:pPr>
            <a:r>
              <a:rPr lang="en-US" sz="2800" b="1" dirty="0"/>
              <a:t>Question: </a:t>
            </a:r>
            <a:r>
              <a:rPr lang="en-US" sz="2800" dirty="0"/>
              <a:t>Jesus served his disciples by washing their feet. What can you do to serve or help someone? </a:t>
            </a:r>
          </a:p>
          <a:p>
            <a:endParaRPr lang="en-US" dirty="0"/>
          </a:p>
        </p:txBody>
      </p:sp>
    </p:spTree>
    <p:extLst>
      <p:ext uri="{BB962C8B-B14F-4D97-AF65-F5344CB8AC3E}">
        <p14:creationId xmlns:p14="http://schemas.microsoft.com/office/powerpoint/2010/main" val="42286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6822-5AD1-8444-934A-627457515325}"/>
              </a:ext>
            </a:extLst>
          </p:cNvPr>
          <p:cNvSpPr>
            <a:spLocks noGrp="1"/>
          </p:cNvSpPr>
          <p:nvPr>
            <p:ph type="title"/>
          </p:nvPr>
        </p:nvSpPr>
        <p:spPr>
          <a:xfrm>
            <a:off x="581192" y="315310"/>
            <a:ext cx="11610808" cy="1019503"/>
          </a:xfrm>
        </p:spPr>
        <p:txBody>
          <a:bodyPr>
            <a:normAutofit/>
          </a:bodyPr>
          <a:lstStyle/>
          <a:p>
            <a:r>
              <a:rPr lang="en-US" sz="4800" dirty="0">
                <a:latin typeface="KG Blank Space Sketch" panose="02000000000000000000" pitchFamily="2" charset="77"/>
              </a:rPr>
              <a:t>VIDEOS </a:t>
            </a:r>
            <a:r>
              <a:rPr lang="en-US" sz="1400" u="sng" dirty="0">
                <a:hlinkClick r:id="rId4"/>
              </a:rPr>
              <a:t>https://www.youtube.com/playlist?list=PLadc9fo1pca8vNbAsDhn4CM9Ug-2eOPc3</a:t>
            </a:r>
            <a:r>
              <a:rPr lang="en-US" sz="1400" dirty="0"/>
              <a:t> </a:t>
            </a:r>
          </a:p>
        </p:txBody>
      </p:sp>
      <p:pic>
        <p:nvPicPr>
          <p:cNvPr id="5" name="GO! Kids Church Online  Episode 1 Jesus Washes His Disciples  Feet(720p).mp4" descr="GO! Kids Church Online  Episode 1 Jesus Washes His Disciples  Feet(720p).mp4">
            <a:hlinkClick r:id="" action="ppaction://media"/>
            <a:extLst>
              <a:ext uri="{FF2B5EF4-FFF2-40B4-BE49-F238E27FC236}">
                <a16:creationId xmlns:a16="http://schemas.microsoft.com/office/drawing/2014/main" id="{1E4EB362-4D61-9F45-BC80-3E26C3930A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05402" y="1334813"/>
            <a:ext cx="9581196" cy="5389059"/>
          </a:xfrm>
        </p:spPr>
      </p:pic>
    </p:spTree>
    <p:extLst>
      <p:ext uri="{BB962C8B-B14F-4D97-AF65-F5344CB8AC3E}">
        <p14:creationId xmlns:p14="http://schemas.microsoft.com/office/powerpoint/2010/main" val="162979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Yancy - Wanna Be Like Jesus [OFFICIAL LYRIC VIDEO] from Kidmin Worship Vol_ 3(720p).mp4" descr="Yancy - Wanna Be Like Jesus [OFFICIAL LYRIC VIDEO] from Kidmin Worship Vol_ 3(720p).mp4">
            <a:hlinkClick r:id="" action="ppaction://media"/>
            <a:extLst>
              <a:ext uri="{FF2B5EF4-FFF2-40B4-BE49-F238E27FC236}">
                <a16:creationId xmlns:a16="http://schemas.microsoft.com/office/drawing/2014/main" id="{5415CB9B-4422-534C-9089-2CBE4783273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
        <p:nvSpPr>
          <p:cNvPr id="6" name="TextBox 5">
            <a:extLst>
              <a:ext uri="{FF2B5EF4-FFF2-40B4-BE49-F238E27FC236}">
                <a16:creationId xmlns:a16="http://schemas.microsoft.com/office/drawing/2014/main" id="{D4BD2E39-638A-B741-B9A9-97A0D2CA4986}"/>
              </a:ext>
            </a:extLst>
          </p:cNvPr>
          <p:cNvSpPr txBox="1"/>
          <p:nvPr/>
        </p:nvSpPr>
        <p:spPr>
          <a:xfrm>
            <a:off x="2814262" y="6400800"/>
            <a:ext cx="6558456" cy="400110"/>
          </a:xfrm>
          <a:prstGeom prst="rect">
            <a:avLst/>
          </a:prstGeom>
          <a:noFill/>
        </p:spPr>
        <p:txBody>
          <a:bodyPr wrap="square" rtlCol="0">
            <a:spAutoFit/>
          </a:bodyPr>
          <a:lstStyle/>
          <a:p>
            <a:pPr algn="ctr"/>
            <a:r>
              <a:rPr lang="en-US" sz="2000" dirty="0">
                <a:solidFill>
                  <a:schemeClr val="bg1"/>
                </a:solidFill>
              </a:rPr>
              <a:t>MUSIC VIDEO: “WANNA BE LIKE JESUS”</a:t>
            </a:r>
          </a:p>
        </p:txBody>
      </p:sp>
    </p:spTree>
    <p:extLst>
      <p:ext uri="{BB962C8B-B14F-4D97-AF65-F5344CB8AC3E}">
        <p14:creationId xmlns:p14="http://schemas.microsoft.com/office/powerpoint/2010/main" val="34372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14">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Yancy &amp; Little Praise Party - Gonna Serve [OFFICIAL MUSIC VIDEO] from Taste and See(720p).mp4" descr="Yancy &amp; Little Praise Party - Gonna Serve [OFFICIAL MUSIC VIDEO] from Taste and See(720p).mp4">
            <a:hlinkClick r:id="" action="ppaction://media"/>
            <a:extLst>
              <a:ext uri="{FF2B5EF4-FFF2-40B4-BE49-F238E27FC236}">
                <a16:creationId xmlns:a16="http://schemas.microsoft.com/office/drawing/2014/main" id="{AE591600-9269-254F-89A4-D60ACB956A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939" y="643467"/>
            <a:ext cx="9904122" cy="5571066"/>
          </a:xfrm>
          <a:prstGeom prst="rect">
            <a:avLst/>
          </a:prstGeom>
        </p:spPr>
      </p:pic>
      <p:sp>
        <p:nvSpPr>
          <p:cNvPr id="22" name="TextBox 21">
            <a:extLst>
              <a:ext uri="{FF2B5EF4-FFF2-40B4-BE49-F238E27FC236}">
                <a16:creationId xmlns:a16="http://schemas.microsoft.com/office/drawing/2014/main" id="{CA5CD545-0CDB-5847-B928-DE2C28E0356F}"/>
              </a:ext>
            </a:extLst>
          </p:cNvPr>
          <p:cNvSpPr txBox="1"/>
          <p:nvPr/>
        </p:nvSpPr>
        <p:spPr>
          <a:xfrm>
            <a:off x="2814262" y="6400800"/>
            <a:ext cx="6558456" cy="400110"/>
          </a:xfrm>
          <a:prstGeom prst="rect">
            <a:avLst/>
          </a:prstGeom>
          <a:noFill/>
        </p:spPr>
        <p:txBody>
          <a:bodyPr wrap="square" rtlCol="0">
            <a:spAutoFit/>
          </a:bodyPr>
          <a:lstStyle/>
          <a:p>
            <a:pPr algn="ctr"/>
            <a:r>
              <a:rPr lang="en-US" sz="2000" dirty="0">
                <a:solidFill>
                  <a:schemeClr val="bg1"/>
                </a:solidFill>
              </a:rPr>
              <a:t>MUSIC VIDEO: “GONNA SERVE”</a:t>
            </a:r>
          </a:p>
        </p:txBody>
      </p:sp>
    </p:spTree>
    <p:extLst>
      <p:ext uri="{BB962C8B-B14F-4D97-AF65-F5344CB8AC3E}">
        <p14:creationId xmlns:p14="http://schemas.microsoft.com/office/powerpoint/2010/main" val="108190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BE95-5E73-2F41-A849-A9367ED7E3CB}"/>
              </a:ext>
            </a:extLst>
          </p:cNvPr>
          <p:cNvSpPr>
            <a:spLocks noGrp="1"/>
          </p:cNvSpPr>
          <p:nvPr>
            <p:ph type="title"/>
          </p:nvPr>
        </p:nvSpPr>
        <p:spPr>
          <a:xfrm>
            <a:off x="581192" y="702155"/>
            <a:ext cx="11029616" cy="1040147"/>
          </a:xfrm>
        </p:spPr>
        <p:txBody>
          <a:bodyPr>
            <a:normAutofit/>
          </a:bodyPr>
          <a:lstStyle/>
          <a:p>
            <a:r>
              <a:rPr lang="en-US" sz="4800" dirty="0">
                <a:latin typeface="KG Blank Space Sketch" panose="02000000000000000000" pitchFamily="2" charset="77"/>
              </a:rPr>
              <a:t>Activity #2</a:t>
            </a:r>
          </a:p>
        </p:txBody>
      </p:sp>
      <p:sp>
        <p:nvSpPr>
          <p:cNvPr id="3" name="Content Placeholder 2">
            <a:extLst>
              <a:ext uri="{FF2B5EF4-FFF2-40B4-BE49-F238E27FC236}">
                <a16:creationId xmlns:a16="http://schemas.microsoft.com/office/drawing/2014/main" id="{2D8BA535-2F08-6C4D-ADBA-44E5186847F5}"/>
              </a:ext>
            </a:extLst>
          </p:cNvPr>
          <p:cNvSpPr>
            <a:spLocks noGrp="1"/>
          </p:cNvSpPr>
          <p:nvPr>
            <p:ph idx="1"/>
          </p:nvPr>
        </p:nvSpPr>
        <p:spPr>
          <a:xfrm>
            <a:off x="581192" y="1668730"/>
            <a:ext cx="11421622" cy="5115698"/>
          </a:xfrm>
        </p:spPr>
        <p:txBody>
          <a:bodyPr>
            <a:normAutofit fontScale="92500" lnSpcReduction="10000"/>
          </a:bodyPr>
          <a:lstStyle/>
          <a:p>
            <a:pPr marL="0" indent="0">
              <a:buNone/>
            </a:pPr>
            <a:r>
              <a:rPr lang="en-US" sz="3600" b="1" dirty="0"/>
              <a:t>Back Words</a:t>
            </a:r>
            <a:endParaRPr lang="en-US" sz="3600" dirty="0"/>
          </a:p>
          <a:p>
            <a:pPr marL="0" indent="0">
              <a:buNone/>
            </a:pPr>
            <a:r>
              <a:rPr lang="en-US" sz="2800" b="1" dirty="0"/>
              <a:t>Lesson Review: </a:t>
            </a:r>
            <a:r>
              <a:rPr lang="en-US" sz="2800" dirty="0"/>
              <a:t>The world tells us that first is best and last is worst, but Jesus teaches us to do things backwards. We’re going to play a backwards game right now that will help us think of some ways </a:t>
            </a:r>
            <a:r>
              <a:rPr lang="en-US" sz="2800" i="1" dirty="0"/>
              <a:t>we </a:t>
            </a:r>
            <a:r>
              <a:rPr lang="en-US" sz="2800" dirty="0"/>
              <a:t>can live backwards and put others before ourselves. </a:t>
            </a:r>
          </a:p>
          <a:p>
            <a:pPr marL="0" indent="0">
              <a:buNone/>
            </a:pPr>
            <a:r>
              <a:rPr lang="en-US" sz="2800" b="1" dirty="0"/>
              <a:t>Directions: </a:t>
            </a:r>
            <a:r>
              <a:rPr lang="en-US" sz="2800" dirty="0"/>
              <a:t>Pick a child to read the sentences from the list below—backwards (i.e. read the last word first and first word last.) </a:t>
            </a:r>
          </a:p>
          <a:p>
            <a:r>
              <a:rPr lang="en-US" sz="2800" dirty="0"/>
              <a:t>When another child thinks they know what the sentence says, they should jump up, turn backwards and say it. it doesn’t have to be word for word.) If the answer is correct, everyone does a happy dance. If the answer is incorrect, allow someone else to give their answer. </a:t>
            </a:r>
          </a:p>
        </p:txBody>
      </p:sp>
    </p:spTree>
    <p:extLst>
      <p:ext uri="{BB962C8B-B14F-4D97-AF65-F5344CB8AC3E}">
        <p14:creationId xmlns:p14="http://schemas.microsoft.com/office/powerpoint/2010/main" val="2130550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7E1AE-09BD-404B-826E-79F631DA1142}"/>
              </a:ext>
            </a:extLst>
          </p:cNvPr>
          <p:cNvSpPr>
            <a:spLocks noGrp="1"/>
          </p:cNvSpPr>
          <p:nvPr>
            <p:ph idx="1"/>
          </p:nvPr>
        </p:nvSpPr>
        <p:spPr>
          <a:xfrm>
            <a:off x="581191" y="1466193"/>
            <a:ext cx="11463663" cy="5391807"/>
          </a:xfrm>
        </p:spPr>
        <p:txBody>
          <a:bodyPr>
            <a:noAutofit/>
          </a:bodyPr>
          <a:lstStyle/>
          <a:p>
            <a:pPr marL="0" indent="0">
              <a:buNone/>
            </a:pPr>
            <a:r>
              <a:rPr lang="en-US" sz="2600" b="1" u="sng" dirty="0"/>
              <a:t>SENTENCES (PAGE 1)</a:t>
            </a:r>
          </a:p>
          <a:p>
            <a:r>
              <a:rPr lang="en-US" sz="2600" dirty="0"/>
              <a:t>Let your brother chose which TV show to watch.</a:t>
            </a:r>
            <a:endParaRPr lang="el-GR" sz="2600" dirty="0"/>
          </a:p>
          <a:p>
            <a:r>
              <a:rPr lang="en-US" sz="2600" dirty="0"/>
              <a:t>Help your mom set the dinner table.</a:t>
            </a:r>
            <a:endParaRPr lang="el-GR" sz="2600" dirty="0"/>
          </a:p>
          <a:p>
            <a:r>
              <a:rPr lang="en-US" sz="2600" dirty="0"/>
              <a:t>Give your old toys to someone who needs them. </a:t>
            </a:r>
          </a:p>
          <a:p>
            <a:r>
              <a:rPr lang="en-US" sz="2600" dirty="0"/>
              <a:t>Make dinner for your mom when she’s sick. </a:t>
            </a:r>
          </a:p>
          <a:p>
            <a:r>
              <a:rPr lang="en-US" sz="2600" dirty="0"/>
              <a:t>Let the others get a piece of cake before you do. </a:t>
            </a:r>
          </a:p>
          <a:p>
            <a:r>
              <a:rPr lang="en-US" sz="2600" dirty="0"/>
              <a:t>Invite a new kid to sit with you at lunch. </a:t>
            </a:r>
          </a:p>
        </p:txBody>
      </p:sp>
      <p:sp>
        <p:nvSpPr>
          <p:cNvPr id="4" name="Title 1">
            <a:extLst>
              <a:ext uri="{FF2B5EF4-FFF2-40B4-BE49-F238E27FC236}">
                <a16:creationId xmlns:a16="http://schemas.microsoft.com/office/drawing/2014/main" id="{911F31C7-DE65-3A4B-94AF-AF4E7EBF30EA}"/>
              </a:ext>
            </a:extLst>
          </p:cNvPr>
          <p:cNvSpPr txBox="1">
            <a:spLocks/>
          </p:cNvSpPr>
          <p:nvPr/>
        </p:nvSpPr>
        <p:spPr>
          <a:xfrm>
            <a:off x="581191" y="703976"/>
            <a:ext cx="11029616" cy="1040147"/>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latin typeface="KG Blank Space Sketch" panose="02000000000000000000" pitchFamily="2" charset="77"/>
              </a:rPr>
              <a:t>Activity #2</a:t>
            </a:r>
          </a:p>
        </p:txBody>
      </p:sp>
    </p:spTree>
    <p:extLst>
      <p:ext uri="{BB962C8B-B14F-4D97-AF65-F5344CB8AC3E}">
        <p14:creationId xmlns:p14="http://schemas.microsoft.com/office/powerpoint/2010/main" val="40702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07E1AE-09BD-404B-826E-79F631DA1142}"/>
              </a:ext>
            </a:extLst>
          </p:cNvPr>
          <p:cNvSpPr>
            <a:spLocks noGrp="1"/>
          </p:cNvSpPr>
          <p:nvPr>
            <p:ph idx="1"/>
          </p:nvPr>
        </p:nvSpPr>
        <p:spPr>
          <a:xfrm>
            <a:off x="581191" y="1744123"/>
            <a:ext cx="11463663" cy="5391807"/>
          </a:xfrm>
        </p:spPr>
        <p:txBody>
          <a:bodyPr>
            <a:noAutofit/>
          </a:bodyPr>
          <a:lstStyle/>
          <a:p>
            <a:pPr marL="0" indent="0">
              <a:buNone/>
            </a:pPr>
            <a:r>
              <a:rPr lang="en-US" sz="2600" b="1" u="sng" dirty="0"/>
              <a:t>SENTENCES (PAGE 2)</a:t>
            </a:r>
          </a:p>
          <a:p>
            <a:r>
              <a:rPr lang="en-US" sz="2800" dirty="0"/>
              <a:t>Clear the dinner table without being asked. </a:t>
            </a:r>
          </a:p>
          <a:p>
            <a:r>
              <a:rPr lang="en-US" sz="2800" dirty="0"/>
              <a:t>Let your friend choose which game to play first. </a:t>
            </a:r>
          </a:p>
          <a:p>
            <a:r>
              <a:rPr lang="en-US" sz="2800" dirty="0"/>
              <a:t>Make your friends a get-well card when they are sick. </a:t>
            </a:r>
          </a:p>
          <a:p>
            <a:pPr>
              <a:spcBef>
                <a:spcPts val="0"/>
              </a:spcBef>
              <a:spcAft>
                <a:spcPts val="0"/>
              </a:spcAft>
            </a:pPr>
            <a:r>
              <a:rPr lang="en-US" sz="2800" dirty="0"/>
              <a:t>Let a classmate get in the lunch line first. </a:t>
            </a:r>
            <a:endParaRPr lang="en-US" sz="1800" dirty="0"/>
          </a:p>
          <a:p>
            <a:pPr>
              <a:spcBef>
                <a:spcPts val="0"/>
              </a:spcBef>
              <a:spcAft>
                <a:spcPts val="0"/>
              </a:spcAft>
            </a:pPr>
            <a:endParaRPr lang="en-US" sz="1800" dirty="0"/>
          </a:p>
          <a:p>
            <a:pPr marL="0" indent="0">
              <a:spcBef>
                <a:spcPts val="0"/>
              </a:spcBef>
              <a:spcAft>
                <a:spcPts val="0"/>
              </a:spcAft>
              <a:buNone/>
            </a:pPr>
            <a:r>
              <a:rPr lang="en-US" sz="2600" b="1" u="sng" dirty="0"/>
              <a:t>GROUP DISCUSSION </a:t>
            </a:r>
            <a:endParaRPr lang="en-US" dirty="0"/>
          </a:p>
          <a:p>
            <a:pPr marL="0" indent="0">
              <a:spcBef>
                <a:spcPts val="0"/>
              </a:spcBef>
              <a:spcAft>
                <a:spcPts val="0"/>
              </a:spcAft>
              <a:buNone/>
            </a:pPr>
            <a:r>
              <a:rPr lang="en-US" sz="2800" b="1" dirty="0"/>
              <a:t>Question: </a:t>
            </a:r>
            <a:r>
              <a:rPr lang="en-US" sz="2800" dirty="0"/>
              <a:t>Have you ever done any of those things for someone? How did it turn out? What are some other ways you can serve others or put them first? </a:t>
            </a:r>
          </a:p>
          <a:p>
            <a:pPr marL="0" indent="0">
              <a:buNone/>
            </a:pPr>
            <a:endParaRPr lang="en-US" sz="2800" dirty="0"/>
          </a:p>
        </p:txBody>
      </p:sp>
      <p:sp>
        <p:nvSpPr>
          <p:cNvPr id="4" name="Title 1">
            <a:extLst>
              <a:ext uri="{FF2B5EF4-FFF2-40B4-BE49-F238E27FC236}">
                <a16:creationId xmlns:a16="http://schemas.microsoft.com/office/drawing/2014/main" id="{911F31C7-DE65-3A4B-94AF-AF4E7EBF30EA}"/>
              </a:ext>
            </a:extLst>
          </p:cNvPr>
          <p:cNvSpPr txBox="1">
            <a:spLocks/>
          </p:cNvSpPr>
          <p:nvPr/>
        </p:nvSpPr>
        <p:spPr>
          <a:xfrm>
            <a:off x="581191" y="703976"/>
            <a:ext cx="11029616" cy="1040147"/>
          </a:xfrm>
          <a:prstGeom prst="rect">
            <a:avLst/>
          </a:prstGeom>
        </p:spPr>
        <p:txBody>
          <a:bodyPr vert="horz" lIns="91440" tIns="45720" rIns="91440" bIns="45720" rtlCol="0" anchor="b">
            <a:normAutofit/>
          </a:bodyPr>
          <a:lst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latin typeface="KG Blank Space Sketch" panose="02000000000000000000" pitchFamily="2" charset="77"/>
              </a:rPr>
              <a:t>Activity #2</a:t>
            </a:r>
          </a:p>
        </p:txBody>
      </p:sp>
    </p:spTree>
    <p:extLst>
      <p:ext uri="{BB962C8B-B14F-4D97-AF65-F5344CB8AC3E}">
        <p14:creationId xmlns:p14="http://schemas.microsoft.com/office/powerpoint/2010/main" val="3334756961"/>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12</TotalTime>
  <Words>508</Words>
  <Application>Microsoft Macintosh PowerPoint</Application>
  <PresentationFormat>Widescreen</PresentationFormat>
  <Paragraphs>39</Paragraphs>
  <Slides>11</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Next LT Pro</vt:lpstr>
      <vt:lpstr>Corbel</vt:lpstr>
      <vt:lpstr>KG Blank Space Sketch</vt:lpstr>
      <vt:lpstr>Wingdings 2</vt:lpstr>
      <vt:lpstr>DividendVTI</vt:lpstr>
      <vt:lpstr>Jesus Washes Feet</vt:lpstr>
      <vt:lpstr>PowerPoint Presentation</vt:lpstr>
      <vt:lpstr>Activity #1</vt:lpstr>
      <vt:lpstr>VIDEOS https://www.youtube.com/playlist?list=PLadc9fo1pca8vNbAsDhn4CM9Ug-2eOPc3 </vt:lpstr>
      <vt:lpstr>PowerPoint Presentation</vt:lpstr>
      <vt:lpstr>PowerPoint Presentation</vt:lpstr>
      <vt:lpstr>Activity #2</vt:lpstr>
      <vt:lpstr>PowerPoint Presentation</vt:lpstr>
      <vt:lpstr>PowerPoint Presentation</vt:lpstr>
      <vt:lpstr>EXTRAS</vt:lpstr>
      <vt:lpstr>Shake  it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Washes Feet</dc:title>
  <dc:creator>Jennifer McMillan</dc:creator>
  <cp:lastModifiedBy>Jennifer McMillan</cp:lastModifiedBy>
  <cp:revision>2</cp:revision>
  <dcterms:created xsi:type="dcterms:W3CDTF">2020-09-03T13:43:10Z</dcterms:created>
  <dcterms:modified xsi:type="dcterms:W3CDTF">2020-09-03T13:56:04Z</dcterms:modified>
</cp:coreProperties>
</file>